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ヒラギノ角ゴ ProN W3"/>
        <a:ea typeface="ヒラギノ角ゴ ProN W3"/>
        <a:cs typeface="ヒラギノ角ゴ ProN W3"/>
        <a:sym typeface="ヒラギノ角ゴ ProN W3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ヒラギノ角ゴ ProN W3"/>
          <a:ea typeface="ヒラギノ角ゴ ProN W3"/>
          <a:cs typeface="ヒラギノ角ゴ ProN W3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1pPr>
    <a:lvl2pPr indent="2286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2pPr>
    <a:lvl3pPr indent="4572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3pPr>
    <a:lvl4pPr indent="6858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4pPr>
    <a:lvl5pPr indent="9144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5pPr>
    <a:lvl6pPr indent="11430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6pPr>
    <a:lvl7pPr indent="13716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7pPr>
    <a:lvl8pPr indent="16002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8pPr>
    <a:lvl9pPr indent="1828800" defTabSz="457200" latinLnBrk="0">
      <a:lnSpc>
        <a:spcPct val="117999"/>
      </a:lnSpc>
      <a:defRPr sz="2200">
        <a:latin typeface="ヒラギノ角ゴ ProN W3"/>
        <a:ea typeface="ヒラギノ角ゴ ProN W3"/>
        <a:cs typeface="ヒラギノ角ゴ ProN W3"/>
        <a:sym typeface="ヒラギノ角ゴ ProN W3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タイトル">
    <p:bg>
      <p:bgPr>
        <a:solidFill>
          <a:srgbClr val="0034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と日付"/>
          <p:cNvSpPr txBox="1"/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作者と日付</a:t>
            </a:r>
          </a:p>
        </p:txBody>
      </p:sp>
      <p:sp>
        <p:nvSpPr>
          <p:cNvPr id="12" name="プレゼンテーションのタイトル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FFFFFF"/>
                </a:solidFill>
              </a:defRPr>
            </a:lvl1pPr>
          </a:lstStyle>
          <a:p>
            <a:pPr/>
            <a:r>
              <a:t>プレゼンテーションのタイトル</a:t>
            </a:r>
          </a:p>
        </p:txBody>
      </p:sp>
      <p:sp>
        <p:nvSpPr>
          <p:cNvPr id="13" name="本文レベル1…"/>
          <p:cNvSpPr txBox="1"/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chemeClr val="accent1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chemeClr val="accent1"/>
                </a:solidFill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chemeClr val="accent1"/>
                </a:solidFill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chemeClr val="accent1"/>
                </a:solidFill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chemeClr val="accent1"/>
                </a:solidFill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pPr/>
            <a:r>
              <a:t>プレゼンテーションのサブタイトル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スライドのタイトル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スライドのタイトル</a:t>
            </a:r>
          </a:p>
        </p:txBody>
      </p:sp>
      <p:sp>
        <p:nvSpPr>
          <p:cNvPr id="100" name="スライドのサブタイトル"/>
          <p:cNvSpPr txBox="1"/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スライドのサブタイトル</a:t>
            </a:r>
          </a:p>
        </p:txBody>
      </p:sp>
      <p:sp>
        <p:nvSpPr>
          <p:cNvPr id="101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議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議題のタイトル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議題のタイトル</a:t>
            </a:r>
          </a:p>
        </p:txBody>
      </p:sp>
      <p:sp>
        <p:nvSpPr>
          <p:cNvPr id="109" name="議題のサブタイトル"/>
          <p:cNvSpPr txBox="1"/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議題のサブタイトル</a:t>
            </a:r>
          </a:p>
        </p:txBody>
      </p:sp>
      <p:sp>
        <p:nvSpPr>
          <p:cNvPr id="110" name="本文レベル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議題のトピック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ステートメン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本文レベル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pPr/>
            <a:r>
              <a:t>ステートメント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ビッグファク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本文レベル1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solidFill>
                  <a:schemeClr val="accent1">
                    <a:hueOff val="114395"/>
                    <a:lumOff val="-24975"/>
                  </a:schemeClr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solidFill>
                  <a:schemeClr val="accent1">
                    <a:hueOff val="114395"/>
                    <a:lumOff val="-24975"/>
                  </a:schemeClr>
                </a:solidFill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solidFill>
                  <a:schemeClr val="accent1">
                    <a:hueOff val="114395"/>
                    <a:lumOff val="-24975"/>
                  </a:schemeClr>
                </a:solidFill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solidFill>
                  <a:schemeClr val="accent1">
                    <a:hueOff val="114395"/>
                    <a:lumOff val="-24975"/>
                  </a:schemeClr>
                </a:solidFill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50" sz="25000">
                <a:solidFill>
                  <a:schemeClr val="accent1">
                    <a:hueOff val="114395"/>
                    <a:lumOff val="-24975"/>
                  </a:schemeClr>
                </a:solidFill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ファクト情報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ファクト情報</a:t>
            </a:r>
          </a:p>
        </p:txBody>
      </p:sp>
      <p:sp>
        <p:nvSpPr>
          <p:cNvPr id="128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属性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属性</a:t>
            </a:r>
          </a:p>
        </p:txBody>
      </p:sp>
      <p:sp>
        <p:nvSpPr>
          <p:cNvPr id="136" name="本文レベル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pPr/>
            <a:r>
              <a:t>“重要な引用”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画像（3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青空を背景にして下から見上げた熱気球"/>
          <p:cNvSpPr/>
          <p:nvPr>
            <p:ph type="pic" sz="quarter" idx="21"/>
          </p:nvPr>
        </p:nvSpPr>
        <p:spPr>
          <a:xfrm>
            <a:off x="15436504" y="1270000"/>
            <a:ext cx="8167167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上から見た熱気球の上部のクローズアップ"/>
          <p:cNvSpPr/>
          <p:nvPr>
            <p:ph type="pic" sz="quarter" idx="22"/>
          </p:nvPr>
        </p:nvSpPr>
        <p:spPr>
          <a:xfrm>
            <a:off x="15461772" y="7085972"/>
            <a:ext cx="8148414" cy="54322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青空を背景にして下から見上げた熱気球"/>
          <p:cNvSpPr/>
          <p:nvPr>
            <p:ph type="pic" idx="23"/>
          </p:nvPr>
        </p:nvSpPr>
        <p:spPr>
          <a:xfrm>
            <a:off x="-124635" y="1270000"/>
            <a:ext cx="16859219" cy="1123947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写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青空を背景にして下から見上げた熱気球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&amp;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上から見た熱気球の上部のクローズアップ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プレゼンテーションのタイトル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FFFFFF"/>
                </a:solidFill>
              </a:defRPr>
            </a:lvl1pPr>
          </a:lstStyle>
          <a:p>
            <a:pPr/>
            <a:r>
              <a:t>プレゼンテーションのタイトル</a:t>
            </a:r>
          </a:p>
        </p:txBody>
      </p:sp>
      <p:sp>
        <p:nvSpPr>
          <p:cNvPr id="23" name="作者と日付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作者と日付</a:t>
            </a:r>
          </a:p>
        </p:txBody>
      </p:sp>
      <p:sp>
        <p:nvSpPr>
          <p:cNvPr id="24" name="本文レベル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6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solidFill>
                  <a:srgbClr val="FFFFFF"/>
                </a:solidFill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pPr/>
            <a:r>
              <a:t>プレゼンテーションのサブタイトル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&amp;画像（代替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下から見上げた熱気球のクローズアップ"/>
          <p:cNvSpPr/>
          <p:nvPr>
            <p:ph type="pic" idx="21"/>
          </p:nvPr>
        </p:nvSpPr>
        <p:spPr>
          <a:xfrm>
            <a:off x="9226574" y="1270000"/>
            <a:ext cx="16840152" cy="111844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スライドのタイトル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スライドのタイトル</a:t>
            </a:r>
          </a:p>
        </p:txBody>
      </p:sp>
      <p:sp>
        <p:nvSpPr>
          <p:cNvPr id="34" name="本文レベル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5pPr>
          </a:lstStyle>
          <a:p>
            <a:pPr/>
            <a:r>
              <a:t>スライドのサブタイトル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スライド番号"/>
          <p:cNvSpPr txBox="1"/>
          <p:nvPr>
            <p:ph type="sldNum" sz="quarter" idx="2"/>
          </p:nvPr>
        </p:nvSpPr>
        <p:spPr>
          <a:xfrm>
            <a:off x="11978411" y="13129632"/>
            <a:ext cx="414681" cy="3302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&amp;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スライドのタイトル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スライドのタイトル</a:t>
            </a:r>
          </a:p>
        </p:txBody>
      </p:sp>
      <p:sp>
        <p:nvSpPr>
          <p:cNvPr id="43" name="スライドのサブタイトル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スライドのサブタイトル</a:t>
            </a:r>
          </a:p>
        </p:txBody>
      </p:sp>
      <p:sp>
        <p:nvSpPr>
          <p:cNvPr id="44" name="本文レベル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スライドの箇条書きテキスト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箇条書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本文レベル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スライドの箇条書きテキスト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、箇条書き、画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スライドのサブタイトル"/>
          <p:cNvSpPr txBox="1"/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スライドのサブタイトル</a:t>
            </a:r>
          </a:p>
        </p:txBody>
      </p:sp>
      <p:sp>
        <p:nvSpPr>
          <p:cNvPr id="61" name="本文レベル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スライドの箇条書きテキスト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青空を背景にして下から見上げた熱気球"/>
          <p:cNvSpPr/>
          <p:nvPr>
            <p:ph type="pic" idx="22"/>
          </p:nvPr>
        </p:nvSpPr>
        <p:spPr>
          <a:xfrm>
            <a:off x="8432800" y="1263848"/>
            <a:ext cx="16850011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スライドのタイトル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スライドのタイトル</a:t>
            </a:r>
          </a:p>
        </p:txBody>
      </p:sp>
      <p:sp>
        <p:nvSpPr>
          <p:cNvPr id="64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、箇条書き、ライブビデオ（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スライドのサブタイトル"/>
          <p:cNvSpPr txBox="1"/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スライドのサブタイトル</a:t>
            </a:r>
          </a:p>
        </p:txBody>
      </p:sp>
      <p:sp>
        <p:nvSpPr>
          <p:cNvPr id="72" name="本文レベル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スライドの箇条書きテキスト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スライドのタイトル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スライドのタイトル</a:t>
            </a:r>
          </a:p>
        </p:txBody>
      </p:sp>
      <p:sp>
        <p:nvSpPr>
          <p:cNvPr id="74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、箇条書き、ライブビデオ（大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スライドのサブタイトル"/>
          <p:cNvSpPr txBox="1"/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>
                <a:latin typeface="+mn-lt"/>
                <a:ea typeface="+mn-ea"/>
                <a:cs typeface="+mn-cs"/>
                <a:sym typeface="ヒラギノ角ゴ ProN W6"/>
              </a:defRPr>
            </a:lvl1pPr>
          </a:lstStyle>
          <a:p>
            <a:pPr/>
            <a:r>
              <a:t>スライドのサブタイトル</a:t>
            </a:r>
          </a:p>
        </p:txBody>
      </p:sp>
      <p:sp>
        <p:nvSpPr>
          <p:cNvPr id="82" name="本文レベル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スライドの箇条書きテキスト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スライドのタイトル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スライドのタイトル</a:t>
            </a:r>
          </a:p>
        </p:txBody>
      </p:sp>
      <p:sp>
        <p:nvSpPr>
          <p:cNvPr id="84" name="スライド番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セクション">
    <p:bg>
      <p:bgPr>
        <a:solidFill>
          <a:srgbClr val="0034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セクションタイトル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pc="-232" sz="11600">
                <a:solidFill>
                  <a:srgbClr val="FFFFFF"/>
                </a:solidFill>
                <a:latin typeface="ヒラギノ角ゴ ProN W3"/>
                <a:ea typeface="ヒラギノ角ゴ ProN W3"/>
                <a:cs typeface="ヒラギノ角ゴ ProN W3"/>
                <a:sym typeface="ヒラギノ角ゴ ProN W3"/>
              </a:defRPr>
            </a:lvl1pPr>
          </a:lstStyle>
          <a:p>
            <a:pPr/>
            <a:r>
              <a:t>セクションタイトル</a:t>
            </a:r>
          </a:p>
        </p:txBody>
      </p:sp>
      <p:sp>
        <p:nvSpPr>
          <p:cNvPr id="92" name="スライド番号"/>
          <p:cNvSpPr txBox="1"/>
          <p:nvPr>
            <p:ph type="sldNum" sz="quarter" idx="2"/>
          </p:nvPr>
        </p:nvSpPr>
        <p:spPr>
          <a:xfrm>
            <a:off x="11978411" y="13129632"/>
            <a:ext cx="414681" cy="3302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のタイトル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スライドのタイトル</a:t>
            </a:r>
          </a:p>
        </p:txBody>
      </p:sp>
      <p:sp>
        <p:nvSpPr>
          <p:cNvPr id="3" name="本文レベル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スライドの箇条書きテキスト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スライド番号"/>
          <p:cNvSpPr txBox="1"/>
          <p:nvPr>
            <p:ph type="sldNum" sz="quarter" idx="2"/>
          </p:nvPr>
        </p:nvSpPr>
        <p:spPr>
          <a:xfrm>
            <a:off x="11978411" y="13125399"/>
            <a:ext cx="41468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ヒラギノ角ゴ ProN W6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ヒラギノ角ゴ ProN W6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ヒラギノ角ゴ ProN W6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ヒラギノ角ゴ ProN W6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ヒラギノ角ゴ ProN W6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ヒラギノ角ゴ ProN W6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ヒラギノ角ゴ ProN W6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ヒラギノ角ゴ ProN W6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ヒラギノ角ゴ ProN W6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ヒラギノ角ゴ ProN W3"/>
          <a:ea typeface="ヒラギノ角ゴ ProN W3"/>
          <a:cs typeface="ヒラギノ角ゴ ProN W3"/>
          <a:sym typeface="ヒラギノ角ゴ ProN W3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ヒラギノ角ゴ ProN W3"/>
          <a:ea typeface="ヒラギノ角ゴ ProN W3"/>
          <a:cs typeface="ヒラギノ角ゴ ProN W3"/>
          <a:sym typeface="ヒラギノ角ゴ ProN W3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ヒラギノ角ゴ ProN W3"/>
          <a:ea typeface="ヒラギノ角ゴ ProN W3"/>
          <a:cs typeface="ヒラギノ角ゴ ProN W3"/>
          <a:sym typeface="ヒラギノ角ゴ ProN W3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ヒラギノ角ゴ ProN W3"/>
          <a:ea typeface="ヒラギノ角ゴ ProN W3"/>
          <a:cs typeface="ヒラギノ角ゴ ProN W3"/>
          <a:sym typeface="ヒラギノ角ゴ ProN W3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ヒラギノ角ゴ ProN W3"/>
          <a:ea typeface="ヒラギノ角ゴ ProN W3"/>
          <a:cs typeface="ヒラギノ角ゴ ProN W3"/>
          <a:sym typeface="ヒラギノ角ゴ ProN W3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ヒラギノ角ゴ ProN W3"/>
          <a:ea typeface="ヒラギノ角ゴ ProN W3"/>
          <a:cs typeface="ヒラギノ角ゴ ProN W3"/>
          <a:sym typeface="ヒラギノ角ゴ ProN W3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ヒラギノ角ゴ ProN W3"/>
          <a:ea typeface="ヒラギノ角ゴ ProN W3"/>
          <a:cs typeface="ヒラギノ角ゴ ProN W3"/>
          <a:sym typeface="ヒラギノ角ゴ ProN W3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ヒラギノ角ゴ ProN W3"/>
          <a:ea typeface="ヒラギノ角ゴ ProN W3"/>
          <a:cs typeface="ヒラギノ角ゴ ProN W3"/>
          <a:sym typeface="ヒラギノ角ゴ ProN W3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ヒラギノ角ゴ ProN W3"/>
          <a:ea typeface="ヒラギノ角ゴ ProN W3"/>
          <a:cs typeface="ヒラギノ角ゴ ProN W3"/>
          <a:sym typeface="ヒラギノ角ゴ ProN W3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ヒラギノ角ゴ ProN W3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4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4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5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6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7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8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梅本直未 2024/2/28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梅本直未　2024/2/28</a:t>
            </a:r>
          </a:p>
        </p:txBody>
      </p:sp>
      <p:sp>
        <p:nvSpPr>
          <p:cNvPr id="172" name="Googleカレンダー予定実績工数抽出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09" sz="10500"/>
            </a:lvl1pPr>
          </a:lstStyle>
          <a:p>
            <a:pPr/>
            <a:r>
              <a:t>Googleカレンダー予定実績工数抽出</a:t>
            </a:r>
          </a:p>
        </p:txBody>
      </p:sp>
      <p:sp>
        <p:nvSpPr>
          <p:cNvPr id="173" name="製作レビュー 資料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製作レビュー　資料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specific_plan_flowchart1.pdf" descr="specific_plan_flowchart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880832" y="-37706577"/>
            <a:ext cx="22604893" cy="6781086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specific_plan_flowchart1.pdf" descr="specific_plan_flowchart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01268" y="-49949377"/>
            <a:ext cx="22604893" cy="6781086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specific_plan_flowchart1.pdf" descr="specific_plan_flowchart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264168" y="-62357276"/>
            <a:ext cx="22604893" cy="67810869"/>
          </a:xfrm>
          <a:prstGeom prst="rect">
            <a:avLst/>
          </a:prstGeom>
          <a:ln w="12700">
            <a:miter lim="400000"/>
          </a:ln>
        </p:spPr>
      </p:pic>
      <p:sp>
        <p:nvSpPr>
          <p:cNvPr id="202" name="＃4"/>
          <p:cNvSpPr txBox="1"/>
          <p:nvPr/>
        </p:nvSpPr>
        <p:spPr>
          <a:xfrm>
            <a:off x="7930388" y="165100"/>
            <a:ext cx="704952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/>
            </a:lvl1pPr>
          </a:lstStyle>
          <a:p>
            <a:pPr/>
            <a:r>
              <a:t>＃4</a:t>
            </a:r>
          </a:p>
        </p:txBody>
      </p:sp>
      <p:sp>
        <p:nvSpPr>
          <p:cNvPr id="203" name="＃5"/>
          <p:cNvSpPr txBox="1"/>
          <p:nvPr/>
        </p:nvSpPr>
        <p:spPr>
          <a:xfrm>
            <a:off x="16693387" y="165100"/>
            <a:ext cx="703530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/>
            </a:lvl1pPr>
          </a:lstStyle>
          <a:p>
            <a:pPr/>
            <a:r>
              <a:t>＃5</a:t>
            </a:r>
          </a:p>
        </p:txBody>
      </p:sp>
      <p:sp>
        <p:nvSpPr>
          <p:cNvPr id="204" name="＃6"/>
          <p:cNvSpPr txBox="1"/>
          <p:nvPr/>
        </p:nvSpPr>
        <p:spPr>
          <a:xfrm>
            <a:off x="23564087" y="165100"/>
            <a:ext cx="703530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/>
            </a:lvl1pPr>
          </a:lstStyle>
          <a:p>
            <a:pPr/>
            <a:r>
              <a:t>＃6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▪️実績抽出・集計機能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▪️実績抽出・集計機能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specific_result_flowchart.pdf" descr="specific_result_flowchart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7613780" y="-559117"/>
            <a:ext cx="23763146" cy="71285417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specific_result_flowchart.pdf" descr="specific_result_flowchart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77821" y="-12344717"/>
            <a:ext cx="23763146" cy="7128541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specific_result_flowchart.pdf" descr="specific_result_flowchart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74121" y="-24727217"/>
            <a:ext cx="23763146" cy="71285417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＃１"/>
          <p:cNvSpPr txBox="1"/>
          <p:nvPr/>
        </p:nvSpPr>
        <p:spPr>
          <a:xfrm>
            <a:off x="8222488" y="457200"/>
            <a:ext cx="825500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/>
            </a:lvl1pPr>
          </a:lstStyle>
          <a:p>
            <a:pPr/>
            <a:r>
              <a:t>＃１</a:t>
            </a:r>
          </a:p>
        </p:txBody>
      </p:sp>
      <p:sp>
        <p:nvSpPr>
          <p:cNvPr id="212" name="＃2"/>
          <p:cNvSpPr txBox="1"/>
          <p:nvPr/>
        </p:nvSpPr>
        <p:spPr>
          <a:xfrm>
            <a:off x="16985488" y="1866900"/>
            <a:ext cx="703530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/>
            </a:lvl1pPr>
          </a:lstStyle>
          <a:p>
            <a:pPr/>
            <a:r>
              <a:t>＃2</a:t>
            </a:r>
          </a:p>
        </p:txBody>
      </p:sp>
      <p:sp>
        <p:nvSpPr>
          <p:cNvPr id="213" name="＃3"/>
          <p:cNvSpPr txBox="1"/>
          <p:nvPr/>
        </p:nvSpPr>
        <p:spPr>
          <a:xfrm>
            <a:off x="23652987" y="1308100"/>
            <a:ext cx="703530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/>
            </a:lvl1pPr>
          </a:lstStyle>
          <a:p>
            <a:pPr/>
            <a:r>
              <a:t>＃3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specific_result_flowchart.pdf" descr="specific_result_flowchart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8375779" y="-37135117"/>
            <a:ext cx="23763146" cy="7128541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6" name="specific_result_flowchart.pdf" descr="specific_result_flowchart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03379" y="-49746217"/>
            <a:ext cx="23763146" cy="7128541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7" name="specific_result_flowchart.pdf" descr="specific_result_flowchart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38921" y="-61544517"/>
            <a:ext cx="23763146" cy="71285417"/>
          </a:xfrm>
          <a:prstGeom prst="rect">
            <a:avLst/>
          </a:prstGeom>
          <a:ln w="12700">
            <a:miter lim="400000"/>
          </a:ln>
        </p:spPr>
      </p:pic>
      <p:sp>
        <p:nvSpPr>
          <p:cNvPr id="218" name="＃4"/>
          <p:cNvSpPr txBox="1"/>
          <p:nvPr/>
        </p:nvSpPr>
        <p:spPr>
          <a:xfrm>
            <a:off x="6330188" y="1003300"/>
            <a:ext cx="704952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/>
            </a:lvl1pPr>
          </a:lstStyle>
          <a:p>
            <a:pPr/>
            <a:r>
              <a:t>＃4</a:t>
            </a:r>
          </a:p>
        </p:txBody>
      </p:sp>
      <p:sp>
        <p:nvSpPr>
          <p:cNvPr id="219" name="＃5"/>
          <p:cNvSpPr txBox="1"/>
          <p:nvPr/>
        </p:nvSpPr>
        <p:spPr>
          <a:xfrm>
            <a:off x="13937487" y="1282700"/>
            <a:ext cx="703530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/>
            </a:lvl1pPr>
          </a:lstStyle>
          <a:p>
            <a:pPr/>
            <a:r>
              <a:t>＃5</a:t>
            </a:r>
          </a:p>
        </p:txBody>
      </p:sp>
      <p:sp>
        <p:nvSpPr>
          <p:cNvPr id="220" name="＃6"/>
          <p:cNvSpPr txBox="1"/>
          <p:nvPr/>
        </p:nvSpPr>
        <p:spPr>
          <a:xfrm>
            <a:off x="22357587" y="825500"/>
            <a:ext cx="703530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/>
            </a:lvl1pPr>
          </a:lstStyle>
          <a:p>
            <a:pPr/>
            <a:r>
              <a:t>＃6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▪️予定(日毎)転記機能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2170121">
              <a:defRPr spc="-206" sz="10324"/>
            </a:pPr>
            <a:r>
              <a:t>▪️予定(日毎)転記機能</a:t>
            </a:r>
          </a:p>
          <a:p>
            <a:pPr defTabSz="2170121">
              <a:defRPr spc="-206" sz="10324"/>
            </a:pPr>
            <a:r>
              <a:t>▪️予定(集計)転記機能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PlanDaysSummarize.pdf" descr="PlanDaysSummariz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41297" y="-127774"/>
            <a:ext cx="17671836" cy="147081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▪️実績(日毎)転記機能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2170121">
              <a:defRPr spc="-206" sz="10324"/>
            </a:pPr>
            <a:r>
              <a:t>▪️実績(日毎)転記機能</a:t>
            </a:r>
          </a:p>
          <a:p>
            <a:pPr defTabSz="2170121">
              <a:defRPr spc="-206" sz="10324"/>
            </a:pPr>
            <a:r>
              <a:t>▪️実績(集計)転記機能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ResultDaysSummarize.pdf" descr="ResultDaysSummariz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44688" y="-197184"/>
            <a:ext cx="18669848" cy="155387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▪️予定削除機能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defTabSz="2170121">
              <a:defRPr spc="-206" sz="10324"/>
            </a:pPr>
            <a:r>
              <a:t>▪️予定削除機能</a:t>
            </a:r>
          </a:p>
          <a:p>
            <a:pPr defTabSz="2170121">
              <a:defRPr spc="-206" sz="10324"/>
            </a:pPr>
            <a:r>
              <a:t>▪️実績削除機能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PlanResultDelite.pdf" descr="PlanResultDelit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17478" y="24471"/>
            <a:ext cx="19547958" cy="162696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目次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6000"/>
            </a:lvl1pPr>
          </a:lstStyle>
          <a:p>
            <a:pPr/>
            <a:r>
              <a:t>目次</a:t>
            </a:r>
          </a:p>
        </p:txBody>
      </p:sp>
      <p:sp>
        <p:nvSpPr>
          <p:cNvPr id="176" name="Googleカレンダー予定実績工数抽出の要件定義書…"/>
          <p:cNvSpPr txBox="1"/>
          <p:nvPr>
            <p:ph type="body" idx="1"/>
          </p:nvPr>
        </p:nvSpPr>
        <p:spPr>
          <a:xfrm>
            <a:off x="1206500" y="4248504"/>
            <a:ext cx="21971000" cy="8383012"/>
          </a:xfrm>
          <a:prstGeom prst="rect">
            <a:avLst/>
          </a:prstGeom>
        </p:spPr>
        <p:txBody>
          <a:bodyPr/>
          <a:lstStyle/>
          <a:p>
            <a:pPr/>
          </a:p>
          <a:p>
            <a:pPr>
              <a:lnSpc>
                <a:spcPct val="150000"/>
              </a:lnSpc>
              <a:defRPr sz="5000"/>
            </a:pPr>
            <a:r>
              <a:t>Googleカレンダー予定実績工数抽出の要件定義書</a:t>
            </a:r>
          </a:p>
          <a:p>
            <a:pPr>
              <a:lnSpc>
                <a:spcPct val="150000"/>
              </a:lnSpc>
              <a:defRPr sz="5000"/>
            </a:pPr>
            <a:r>
              <a:t>簡易製作フローチャート</a:t>
            </a:r>
          </a:p>
          <a:p>
            <a:pPr>
              <a:lnSpc>
                <a:spcPct val="150000"/>
              </a:lnSpc>
              <a:defRPr sz="5000"/>
            </a:pPr>
            <a:r>
              <a:t>詳細製作フローチャート </a:t>
            </a:r>
            <a:r>
              <a:rPr sz="4500"/>
              <a:t> (予定抽出・集計機能/実績抽出・集計機能/予定(日毎)・予定(集計)転記機能/実績(日毎)・実績(集計)転記機能/予定実績削除機能/　　トリガー(１回/24時間)・(1回/毎月1日)機能))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▪️トリガー(1回/24時間)機能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 defTabSz="2170121">
              <a:defRPr spc="-206" sz="10324"/>
            </a:lvl1pPr>
            <a:lvl2pPr indent="406908" defTabSz="2170121">
              <a:defRPr spc="-206" sz="10324"/>
            </a:lvl2pPr>
          </a:lstStyle>
          <a:p>
            <a:pPr/>
            <a:r>
              <a:t>▪️トリガー(1回/24時間)機能</a:t>
            </a:r>
          </a:p>
          <a:p>
            <a:pPr lvl="1"/>
            <a:r>
              <a:t>▪️トリガー(1回/毎月1日)機能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Triggers.pdf" descr="Triggers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47969" y="-741703"/>
            <a:ext cx="14942876" cy="211252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カレンダー…"/>
          <p:cNvSpPr txBox="1"/>
          <p:nvPr>
            <p:ph type="title"/>
          </p:nvPr>
        </p:nvSpPr>
        <p:spPr>
          <a:xfrm>
            <a:off x="1113242" y="4533900"/>
            <a:ext cx="22157516" cy="4648200"/>
          </a:xfrm>
          <a:prstGeom prst="rect">
            <a:avLst/>
          </a:prstGeom>
        </p:spPr>
        <p:txBody>
          <a:bodyPr/>
          <a:lstStyle/>
          <a:p>
            <a:pPr/>
            <a:r>
              <a:t>Googleカレンダー</a:t>
            </a:r>
          </a:p>
          <a:p>
            <a:pPr/>
            <a:r>
              <a:t>予定実績工数抽出 /要件定義書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要件定義書（googleカレンダー工数抽出）.xlsx - シート1.pdf" descr="要件定義書（googleカレンダー工数抽出）.xlsx - シート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945299" y="-295390"/>
            <a:ext cx="26274596" cy="18566968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・Googleカレンダー予定実績工数抽出 要件定義書"/>
          <p:cNvSpPr txBox="1"/>
          <p:nvPr/>
        </p:nvSpPr>
        <p:spPr>
          <a:xfrm>
            <a:off x="562271" y="440266"/>
            <a:ext cx="13920522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・Googleカレンダー予定実績工数抽出 要件定義書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簡易製作フローチャート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簡易製作フローチャート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simple_flowchart.png" descr="simple_flowchar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35854" y="1609942"/>
            <a:ext cx="11350692" cy="12073569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・簡易製作フローチャート"/>
          <p:cNvSpPr txBox="1"/>
          <p:nvPr/>
        </p:nvSpPr>
        <p:spPr>
          <a:xfrm>
            <a:off x="1027937" y="762000"/>
            <a:ext cx="7429501" cy="711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・簡易製作フローチャート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詳細製作フローチャート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詳細製作フローチャート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▪️予定抽出・集計機能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▪️予定抽出・集計機能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specific_plan_flowchart1.pdf" descr="specific_plan_flowchart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753832" y="444223"/>
            <a:ext cx="22604893" cy="67810869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specific_plan_flowchart1.pdf" descr="specific_plan_flowchart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98068" y="-12712977"/>
            <a:ext cx="22604893" cy="67810869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specific_plan_flowchart1.pdf" descr="specific_plan_flowchart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768868" y="-24536677"/>
            <a:ext cx="22604893" cy="67810869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＃１"/>
          <p:cNvSpPr txBox="1"/>
          <p:nvPr/>
        </p:nvSpPr>
        <p:spPr>
          <a:xfrm>
            <a:off x="8717788" y="165100"/>
            <a:ext cx="825500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/>
            </a:lvl1pPr>
          </a:lstStyle>
          <a:p>
            <a:pPr/>
            <a:r>
              <a:t>＃１</a:t>
            </a:r>
          </a:p>
        </p:txBody>
      </p:sp>
      <p:sp>
        <p:nvSpPr>
          <p:cNvPr id="196" name="＃２"/>
          <p:cNvSpPr txBox="1"/>
          <p:nvPr/>
        </p:nvSpPr>
        <p:spPr>
          <a:xfrm>
            <a:off x="16413988" y="292100"/>
            <a:ext cx="825501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/>
            </a:lvl1pPr>
          </a:lstStyle>
          <a:p>
            <a:pPr/>
            <a:r>
              <a:t>＃２</a:t>
            </a:r>
          </a:p>
        </p:txBody>
      </p:sp>
      <p:sp>
        <p:nvSpPr>
          <p:cNvPr id="197" name="＃3"/>
          <p:cNvSpPr txBox="1"/>
          <p:nvPr/>
        </p:nvSpPr>
        <p:spPr>
          <a:xfrm>
            <a:off x="23564087" y="292100"/>
            <a:ext cx="703530" cy="45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/>
            </a:lvl1pPr>
          </a:lstStyle>
          <a:p>
            <a:pPr/>
            <a:r>
              <a:t>＃3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0_BasicColor">
  <a:themeElements>
    <a:clrScheme name="30_BasicColor">
      <a:dk1>
        <a:srgbClr val="000000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ヒラギノ角ゴ ProN W6"/>
        <a:ea typeface="ヒラギノ角ゴ ProN W6"/>
        <a:cs typeface="ヒラギノ角ゴ ProN W6"/>
      </a:majorFont>
      <a:minorFont>
        <a:latin typeface="ヒラギノ角ゴ ProN W6"/>
        <a:ea typeface="ヒラギノ角ゴ ProN W6"/>
        <a:cs typeface="ヒラギノ角ゴ ProN W6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ヒラギノ角ゴ ProN W6"/>
        <a:ea typeface="ヒラギノ角ゴ ProN W6"/>
        <a:cs typeface="ヒラギノ角ゴ ProN W6"/>
      </a:majorFont>
      <a:minorFont>
        <a:latin typeface="ヒラギノ角ゴ ProN W6"/>
        <a:ea typeface="ヒラギノ角ゴ ProN W6"/>
        <a:cs typeface="ヒラギノ角ゴ ProN W6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ヒラギノ角ゴ ProN W3"/>
            <a:ea typeface="ヒラギノ角ゴ ProN W3"/>
            <a:cs typeface="ヒラギノ角ゴ ProN W3"/>
            <a:sym typeface="ヒラギノ角ゴ ProN W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